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Tomorrow" panose="020B0604020202020204" charset="0"/>
      <p:regular r:id="rId12"/>
    </p:embeddedFont>
    <p:embeddedFont>
      <p:font typeface="Tomorrow Semi Bold" panose="020B0604020202020204" charset="0"/>
      <p:regular r:id="rId1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3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La Résolution de Conflits : Négociation et Médiation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Présenté par :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Nassrellah Naji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Youlakou Marouane </a:t>
            </a:r>
            <a:endParaRPr lang="en-US" sz="175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22FD6FF-A087-260A-4DDB-B385FED75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690" y="7742530"/>
            <a:ext cx="2438710" cy="3629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5564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Introduction : Communication et Conflits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179677"/>
            <a:ext cx="7556421" cy="2589967"/>
          </a:xfrm>
          <a:prstGeom prst="roundRect">
            <a:avLst>
              <a:gd name="adj" fmla="val 5649"/>
            </a:avLst>
          </a:prstGeom>
          <a:solidFill>
            <a:srgbClr val="FCFCFC"/>
          </a:solidFill>
          <a:ln w="3048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6249710" y="2179677"/>
            <a:ext cx="121920" cy="2589967"/>
          </a:xfrm>
          <a:prstGeom prst="roundRect">
            <a:avLst>
              <a:gd name="adj" fmla="val 27907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6628924" y="2436971"/>
            <a:ext cx="6950393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Définition de la Communication Interpersonnelle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628924" y="3423642"/>
            <a:ext cx="69503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C'est l'échange d'informations et d'émotions entre deux ou plusieurs individus. Elle est la base de toute interaction humaine, mais aussi la source de nombreux malentendus.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996458"/>
            <a:ext cx="7556421" cy="2527578"/>
          </a:xfrm>
          <a:prstGeom prst="roundRect">
            <a:avLst>
              <a:gd name="adj" fmla="val 5788"/>
            </a:avLst>
          </a:prstGeom>
          <a:solidFill>
            <a:srgbClr val="FCFCFC"/>
          </a:solidFill>
          <a:ln w="3048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Shape 6"/>
          <p:cNvSpPr/>
          <p:nvPr/>
        </p:nvSpPr>
        <p:spPr>
          <a:xfrm>
            <a:off x="6249710" y="4996458"/>
            <a:ext cx="121920" cy="2527578"/>
          </a:xfrm>
          <a:prstGeom prst="roundRect">
            <a:avLst>
              <a:gd name="adj" fmla="val 27907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7"/>
          <p:cNvSpPr/>
          <p:nvPr/>
        </p:nvSpPr>
        <p:spPr>
          <a:xfrm>
            <a:off x="6628924" y="5253752"/>
            <a:ext cx="397954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Les Enjeux des Conflits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6628924" y="5815132"/>
            <a:ext cx="69503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Les conflits, qu'ils soient personnels ou professionnels, peuvent entraîner des tensions, des blocages et des ruptures. Comprendre leur dynamique est essentiel pour les résoudre efficacement.</a:t>
            </a:r>
            <a:endParaRPr lang="en-US" sz="175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B6FB29F-5333-69BB-6D00-DED8086A8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690" y="7742530"/>
            <a:ext cx="2438710" cy="3629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926" y="614720"/>
            <a:ext cx="7580948" cy="1116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La Négociation : Trouver un Terrain d'Entente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67926" y="2065973"/>
            <a:ext cx="7580948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 négociation est un processus où deux ou plusieurs parties cherchent à parvenir à un accord mutuellement acceptable, malgré des intérêts initialement divergents.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67926" y="3389114"/>
            <a:ext cx="893207" cy="2001203"/>
          </a:xfrm>
          <a:prstGeom prst="roundRect">
            <a:avLst>
              <a:gd name="adj" fmla="val 36001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6547009" y="4180403"/>
            <a:ext cx="334923" cy="418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7384375" y="3612356"/>
            <a:ext cx="3412450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Négociation Distributive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384375" y="4095155"/>
            <a:ext cx="6464498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Chaque partie vise à maximiser ses propres gains, souvent perçue comme un jeu à somme nulle ("gagnant-perdant"). Il s'agit de partager une ressource fixe.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67926" y="5613559"/>
            <a:ext cx="893207" cy="2001203"/>
          </a:xfrm>
          <a:prstGeom prst="roundRect">
            <a:avLst>
              <a:gd name="adj" fmla="val 36001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7"/>
          <p:cNvSpPr/>
          <p:nvPr/>
        </p:nvSpPr>
        <p:spPr>
          <a:xfrm>
            <a:off x="6547009" y="6404848"/>
            <a:ext cx="334923" cy="418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7384375" y="5836801"/>
            <a:ext cx="333113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Négociation Intégrative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384375" y="6319599"/>
            <a:ext cx="6464498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Les parties collaborent pour créer de la valeur, recherchant des solutions qui profitent à tous ("gagnant-gagnant"). L'objectif est d'élargir le gâteau.</a:t>
            </a:r>
            <a:endParaRPr lang="en-US" sz="175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771401E-6D8A-5BB6-0066-219D40FA5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690" y="7742530"/>
            <a:ext cx="2438710" cy="3629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047" y="763072"/>
            <a:ext cx="8442722" cy="540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La Méthode de Négociation de Harvard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756047" y="1735098"/>
            <a:ext cx="1311830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Développée par Roger Fisher et William Ury, cette méthode est basée sur une approche "principielle" pour parvenir à des accords sages et durables.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6047" y="3123962"/>
            <a:ext cx="3939421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Séparer les Personnes du Problème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56047" y="3928586"/>
            <a:ext cx="3939421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Traiter les personnes avec respect et le problème sur le fond.</a:t>
            </a: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437" y="2772132"/>
            <a:ext cx="4591407" cy="4591407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5100" y="3752076"/>
            <a:ext cx="323136" cy="3231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4813" y="2669143"/>
            <a:ext cx="3939540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 Concentrer sur les Intérêts, pas les Positions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934813" y="3473767"/>
            <a:ext cx="3939540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Identifier les besoins et désirs sous-jacents aux demandes.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9437" y="2772132"/>
            <a:ext cx="4591407" cy="4591407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5452" y="3485971"/>
            <a:ext cx="323136" cy="32313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42803" y="4488775"/>
            <a:ext cx="3831550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Inventer des Options à Bénéfices Mutuels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10042803" y="5293400"/>
            <a:ext cx="3831550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Créer des solutions créatives avant de prendre des décisions.</a:t>
            </a:r>
            <a:endParaRPr lang="en-US" sz="17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9437" y="2772132"/>
            <a:ext cx="4591407" cy="4591407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6509" y="5182493"/>
            <a:ext cx="323136" cy="32313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934813" y="6308408"/>
            <a:ext cx="3852267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Exiger des Critères Objectifs</a:t>
            </a:r>
            <a:endParaRPr lang="en-US" sz="2100" dirty="0"/>
          </a:p>
        </p:txBody>
      </p:sp>
      <p:sp>
        <p:nvSpPr>
          <p:cNvPr id="17" name="Text 9"/>
          <p:cNvSpPr/>
          <p:nvPr/>
        </p:nvSpPr>
        <p:spPr>
          <a:xfrm>
            <a:off x="9934813" y="6775490"/>
            <a:ext cx="3939540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Utiliser des normes indépendantes pour évaluer les options.</a:t>
            </a:r>
            <a:endParaRPr lang="en-US" sz="17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9437" y="2772132"/>
            <a:ext cx="4591407" cy="4591407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79910" y="6497062"/>
            <a:ext cx="323136" cy="323136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995249" y="5680710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MESORE (BATNA)</a:t>
            </a:r>
            <a:endParaRPr lang="en-US" sz="2100" dirty="0"/>
          </a:p>
        </p:txBody>
      </p:sp>
      <p:sp>
        <p:nvSpPr>
          <p:cNvPr id="21" name="Text 11"/>
          <p:cNvSpPr/>
          <p:nvPr/>
        </p:nvSpPr>
        <p:spPr>
          <a:xfrm>
            <a:off x="756047" y="6147792"/>
            <a:ext cx="3939421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Meilleure</a:t>
            </a: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Solution de Rechange en cas d'Échec des Négociations – Connaître son alternative.</a:t>
            </a:r>
            <a:endParaRPr lang="en-US" sz="170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19437" y="2772132"/>
            <a:ext cx="4591407" cy="4591407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10297" y="5613142"/>
            <a:ext cx="323136" cy="32313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5EFB85C-5AE3-FE93-3368-C3F6B8F2ED8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191690" y="7742530"/>
            <a:ext cx="2438710" cy="3629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965" y="559713"/>
            <a:ext cx="7722870" cy="1014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La Médiation : L'Intervention d'un Tiers Neutre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6196965" y="1879044"/>
            <a:ext cx="3759875" cy="3281124"/>
          </a:xfrm>
          <a:prstGeom prst="roundRect">
            <a:avLst>
              <a:gd name="adj" fmla="val 92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6399967" y="2082046"/>
            <a:ext cx="609005" cy="609005"/>
          </a:xfrm>
          <a:prstGeom prst="roundRect">
            <a:avLst>
              <a:gd name="adj" fmla="val 15013154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7368" y="2249448"/>
            <a:ext cx="274082" cy="2740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99967" y="2894052"/>
            <a:ext cx="253781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Rôle du Médiateur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6399967" y="3333155"/>
            <a:ext cx="3353872" cy="1624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 médiateur est un facilitateur impartial qui aide les parties à communiquer et à trouver leurs propres solutions. Il ne prend pas de décision.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10159841" y="1879044"/>
            <a:ext cx="3759994" cy="3281124"/>
          </a:xfrm>
          <a:prstGeom prst="roundRect">
            <a:avLst>
              <a:gd name="adj" fmla="val 92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Shape 6"/>
          <p:cNvSpPr/>
          <p:nvPr/>
        </p:nvSpPr>
        <p:spPr>
          <a:xfrm>
            <a:off x="10362843" y="2082046"/>
            <a:ext cx="609005" cy="609005"/>
          </a:xfrm>
          <a:prstGeom prst="roundRect">
            <a:avLst>
              <a:gd name="adj" fmla="val 15013154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0245" y="2249448"/>
            <a:ext cx="274082" cy="2740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62843" y="2894052"/>
            <a:ext cx="3353991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Principes Clés : Impartialité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10362843" y="3650456"/>
            <a:ext cx="3353991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 médiateur ne favorise aucune partie et ne juge pas la validité de leurs arguments. Il assure l'équité du processus.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6196965" y="5363170"/>
            <a:ext cx="7722870" cy="2306717"/>
          </a:xfrm>
          <a:prstGeom prst="roundRect">
            <a:avLst>
              <a:gd name="adj" fmla="val 1320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Shape 10"/>
          <p:cNvSpPr/>
          <p:nvPr/>
        </p:nvSpPr>
        <p:spPr>
          <a:xfrm>
            <a:off x="6399967" y="5566172"/>
            <a:ext cx="609005" cy="609005"/>
          </a:xfrm>
          <a:prstGeom prst="roundRect">
            <a:avLst>
              <a:gd name="adj" fmla="val 15013154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67368" y="5733574"/>
            <a:ext cx="274082" cy="27408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99967" y="6378178"/>
            <a:ext cx="388631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Principes Clés : Confidentialité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6399967" y="6817281"/>
            <a:ext cx="7316867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Tout ce qui est dit en médiation reste confidentiel, ce qui favorise la liberté de parole et l'exploration des solutions.</a:t>
            </a:r>
            <a:endParaRPr lang="en-US" sz="155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7A233B1-3F0B-5893-9950-C88E111C3B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1690" y="7742530"/>
            <a:ext cx="2438710" cy="3629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761833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Le Processus de Médiation : Un Chemin Structuré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36138" y="1110615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Une séance de médiation suit généralement des étapes claires pour guider les parties vers une résolution.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38" y="1528048"/>
            <a:ext cx="459581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8834" y="1681163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1. Préparation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148834" y="2012394"/>
            <a:ext cx="12945428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 médiateur rencontre chaque partie séparément pour comprendre les enjeux et établir la confiance.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29" y="2600325"/>
            <a:ext cx="459581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78625" y="2753439"/>
            <a:ext cx="2420064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2. Introduction Conjointe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378625" y="3084671"/>
            <a:ext cx="12715637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Explication des règles, du rôle du médiateur et de la confidentialité.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20" y="3672602"/>
            <a:ext cx="459581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08415" y="3825716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3. Exposé des Faits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1608415" y="4156948"/>
            <a:ext cx="12485846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Chaque partie présente sa perspective sans interruption.</a:t>
            </a:r>
            <a:endParaRPr lang="en-US" sz="1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10" y="4744879"/>
            <a:ext cx="459581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38206" y="4897993"/>
            <a:ext cx="3804047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4. Identification des Besoins et Intérêts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1838206" y="5229225"/>
            <a:ext cx="12256056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 médiateur aide à clarifier les véritables enjeux sous-jacents au conflit.</a:t>
            </a:r>
            <a:endParaRPr lang="en-US" sz="12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20" y="5817156"/>
            <a:ext cx="459581" cy="11430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08415" y="5970270"/>
            <a:ext cx="2528054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5. Recherche de Solutions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1608415" y="6301502"/>
            <a:ext cx="12485846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Brainstorming et évaluation des options possibles.</a:t>
            </a:r>
            <a:endParaRPr lang="en-US" sz="12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29" y="6889433"/>
            <a:ext cx="459581" cy="11430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378625" y="7042547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6. Accord et Suivi</a:t>
            </a:r>
            <a:endParaRPr lang="en-US" sz="1500" dirty="0"/>
          </a:p>
        </p:txBody>
      </p:sp>
      <p:sp>
        <p:nvSpPr>
          <p:cNvPr id="21" name="Text 13"/>
          <p:cNvSpPr/>
          <p:nvPr/>
        </p:nvSpPr>
        <p:spPr>
          <a:xfrm>
            <a:off x="1378625" y="7373779"/>
            <a:ext cx="12715637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Formalisation de l'accord et modalités de suivi si nécessaire.</a:t>
            </a:r>
            <a:endParaRPr lang="en-US" sz="120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9963072-EA03-F326-E80B-C23736E9F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690" y="7742530"/>
            <a:ext cx="2438710" cy="3629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468" y="1008817"/>
            <a:ext cx="7759065" cy="98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Négociation vs. Médiation : Quand Choisir Quoi ?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92468" y="2294453"/>
            <a:ext cx="7759065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 choix entre négociation directe et médiation dépend de la nature du conflit et de la relation entre les parties.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92468" y="3347918"/>
            <a:ext cx="2967752" cy="370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Négociation Directe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92468" y="3916680"/>
            <a:ext cx="3638193" cy="1582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Idéale lorsque les parties ont une relation saine, une bonne capacité à communiquer et des intérêts qui peuvent se concilier sans l'aide d'un tiers.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2468" y="5677614"/>
            <a:ext cx="363819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Faible niveau de tension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2468" y="6063377"/>
            <a:ext cx="363819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Confiance mutuelle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92468" y="6449139"/>
            <a:ext cx="363819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Volonté de collaborer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92468" y="6834902"/>
            <a:ext cx="363819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Enjeux moins complexes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20960" y="3347918"/>
            <a:ext cx="2967752" cy="370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Médiation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4820960" y="3916680"/>
            <a:ext cx="3638193" cy="1582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Préférable quand la communication est rompue, les émotions fortes ou quand un tiers neutre est nécessaire pour faciliter les échanges et proposer de nouvelles perspectives.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820960" y="5677614"/>
            <a:ext cx="363819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Fortes émotions ou méfiance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4820960" y="6063377"/>
            <a:ext cx="363819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Déséquilibre de pouvoir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4820960" y="6449139"/>
            <a:ext cx="363819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Impasse et incapacité à avancer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4820960" y="6834902"/>
            <a:ext cx="363819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Enjeux complexes ou relationnels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6454"/>
            <a:ext cx="536281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Avantages Comparatifs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063591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290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Contrôle Accru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780824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 négociation offre aux parties un contrôle total sur le processus et le résultat.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33443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960257"/>
            <a:ext cx="5385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Rétablissement de la Communication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45067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 médiation peut réparer les relations et enseigner des compétences de communication.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03294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630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Rapidité et Coût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12052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Souvent plus rapides et moins coûteuses que les voies judiciaires.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1532"/>
            <a:ext cx="1206246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Conclusion : Bâtir une Culture de Résolution Amiable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521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Investir dans la formation à la négociation et à la médiation permet de développer des environnements plus harmonieux et productifs.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124908" y="3281124"/>
            <a:ext cx="29077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Meilleures Relations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71543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Renforce la confiance et la compréhension mutuelle.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833092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4585" y="4265057"/>
            <a:ext cx="318968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2872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Productivité Accrue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597628" y="3362801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Réduit les distractions liées aux conflits non résolus.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833092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18797" y="3837980"/>
            <a:ext cx="318968" cy="3189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51256" y="4507349"/>
            <a:ext cx="30806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Solutions Innovantes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0051256" y="4997768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Favorise la créativité dans la recherche d'accords.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833092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31041" y="4955977"/>
            <a:ext cx="318968" cy="31896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597628" y="6142434"/>
            <a:ext cx="33239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Prévention des Conflits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597628" y="6632853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Développe des compétences pour gérer les désaccords futurs.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833092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18797" y="6073973"/>
            <a:ext cx="318968" cy="31896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93790" y="5556528"/>
            <a:ext cx="423886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Économies de Temps et d'Argent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93790" y="6401276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Évite les coûts et les délais des litiges judiciaires.</a:t>
            </a:r>
            <a:endParaRPr lang="en-US" sz="175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2653" y="2833092"/>
            <a:ext cx="4564975" cy="4564975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04585" y="5646896"/>
            <a:ext cx="318968" cy="31896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21831F0-DFEF-35A2-4709-C1E4CF0DBD6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191690" y="7742530"/>
            <a:ext cx="2438710" cy="3629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760</Words>
  <Application>Microsoft Office PowerPoint</Application>
  <PresentationFormat>Personnalisé</PresentationFormat>
  <Paragraphs>92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Tomorrow</vt:lpstr>
      <vt:lpstr>Arial</vt:lpstr>
      <vt:lpstr>Tomorrow Semi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Nassrellah Naji</cp:lastModifiedBy>
  <cp:revision>3</cp:revision>
  <dcterms:created xsi:type="dcterms:W3CDTF">2025-12-18T09:38:46Z</dcterms:created>
  <dcterms:modified xsi:type="dcterms:W3CDTF">2025-12-18T10:17:49Z</dcterms:modified>
</cp:coreProperties>
</file>